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3" r:id="rId7"/>
    <p:sldId id="264" r:id="rId8"/>
    <p:sldId id="265" r:id="rId9"/>
    <p:sldId id="26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6C4740-43C0-4CB2-BB47-6910132D4D25}" type="datetimeFigureOut">
              <a:rPr lang="en-US" smtClean="0"/>
              <a:pPr/>
              <a:t>9/15/2010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52CC0B-7252-478F-847E-5CEFF5361FA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6C4740-43C0-4CB2-BB47-6910132D4D25}" type="datetimeFigureOut">
              <a:rPr lang="en-US" smtClean="0"/>
              <a:pPr/>
              <a:t>9/15/2010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52CC0B-7252-478F-847E-5CEFF5361FA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6C4740-43C0-4CB2-BB47-6910132D4D25}" type="datetimeFigureOut">
              <a:rPr lang="en-US" smtClean="0"/>
              <a:pPr/>
              <a:t>9/15/2010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52CC0B-7252-478F-847E-5CEFF5361FA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6C4740-43C0-4CB2-BB47-6910132D4D25}" type="datetimeFigureOut">
              <a:rPr lang="en-US" smtClean="0"/>
              <a:pPr/>
              <a:t>9/15/2010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52CC0B-7252-478F-847E-5CEFF5361FA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6C4740-43C0-4CB2-BB47-6910132D4D25}" type="datetimeFigureOut">
              <a:rPr lang="en-US" smtClean="0"/>
              <a:pPr/>
              <a:t>9/15/2010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52CC0B-7252-478F-847E-5CEFF5361FA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6C4740-43C0-4CB2-BB47-6910132D4D25}" type="datetimeFigureOut">
              <a:rPr lang="en-US" smtClean="0"/>
              <a:pPr/>
              <a:t>9/15/2010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52CC0B-7252-478F-847E-5CEFF5361FA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6C4740-43C0-4CB2-BB47-6910132D4D25}" type="datetimeFigureOut">
              <a:rPr lang="en-US" smtClean="0"/>
              <a:pPr/>
              <a:t>9/15/2010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52CC0B-7252-478F-847E-5CEFF5361FA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6C4740-43C0-4CB2-BB47-6910132D4D25}" type="datetimeFigureOut">
              <a:rPr lang="en-US" smtClean="0"/>
              <a:pPr/>
              <a:t>9/15/2010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52CC0B-7252-478F-847E-5CEFF5361FA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6C4740-43C0-4CB2-BB47-6910132D4D25}" type="datetimeFigureOut">
              <a:rPr lang="en-US" smtClean="0"/>
              <a:pPr/>
              <a:t>9/15/2010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52CC0B-7252-478F-847E-5CEFF5361FA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6C4740-43C0-4CB2-BB47-6910132D4D25}" type="datetimeFigureOut">
              <a:rPr lang="en-US" smtClean="0"/>
              <a:pPr/>
              <a:t>9/15/2010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52CC0B-7252-478F-847E-5CEFF5361FA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6C4740-43C0-4CB2-BB47-6910132D4D25}" type="datetimeFigureOut">
              <a:rPr lang="en-US" smtClean="0"/>
              <a:pPr/>
              <a:t>9/15/2010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52CC0B-7252-478F-847E-5CEFF5361FA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70C0"/>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6C4740-43C0-4CB2-BB47-6910132D4D25}" type="datetimeFigureOut">
              <a:rPr lang="en-US" smtClean="0"/>
              <a:pPr/>
              <a:t>9/15/2010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52CC0B-7252-478F-847E-5CEFF5361FA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ecommunity.uml.edu/eth_ent/addr/Mid_138/Newspapers.htm" TargetMode="External"/><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hyperlink" Target="http://www.cartoonstock.com/vintage/directory/b/balance_of_power.asp"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Kissinger: The Treaty of Versailles</a:t>
            </a:r>
            <a:endParaRPr lang="en-US" dirty="0"/>
          </a:p>
        </p:txBody>
      </p:sp>
      <p:sp>
        <p:nvSpPr>
          <p:cNvPr id="3" name="Subtitle 2"/>
          <p:cNvSpPr>
            <a:spLocks noGrp="1"/>
          </p:cNvSpPr>
          <p:nvPr>
            <p:ph type="subTitle" idx="1"/>
          </p:nvPr>
        </p:nvSpPr>
        <p:spPr/>
        <p:txBody>
          <a:bodyPr/>
          <a:lstStyle/>
          <a:p>
            <a:r>
              <a:rPr lang="en-US" dirty="0" smtClean="0"/>
              <a:t>By Kevin, Diana, Hayley, and Girija</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5"/>
          <p:cNvSpPr txBox="1">
            <a:spLocks/>
          </p:cNvSpPr>
          <p:nvPr/>
        </p:nvSpPr>
        <p:spPr>
          <a:xfrm>
            <a:off x="457200" y="273050"/>
            <a:ext cx="3008313" cy="1162050"/>
          </a:xfrm>
          <a:prstGeom prst="rect">
            <a:avLst/>
          </a:prstGeom>
        </p:spPr>
        <p:txBody>
          <a:bodyPr vert="horz" lIns="91440" tIns="45720" rIns="91440" bIns="45720" rtlCol="0" anchor="ctr">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Disagreement Among Victors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Content Placeholder 6"/>
          <p:cNvSpPr txBox="1">
            <a:spLocks/>
          </p:cNvSpPr>
          <p:nvPr/>
        </p:nvSpPr>
        <p:spPr>
          <a:xfrm>
            <a:off x="3575050" y="273050"/>
            <a:ext cx="5111750" cy="5853113"/>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Kissinger argues that one of the main differences between the Congress of Vienna and the Treaty of Versailles was the lack of a unifying force amongst the Allied victors.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Even though it was in no one’s best interest for Germany to be allowed to become a hegemonic power, the Allies were not working towards the same end and were more focused on national problems than international security.  France was focused on security, Britain was focused on money, Italy was focused on territory, etc.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The Paris Peace Conference had no overarching aspirations and no rallying around a common value.  After the Napoleonic Wars, the victors wanted to ensure conservatism.  After World War I, the victors just wanted immediate resolutions to their own, personal agendas.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pic>
        <p:nvPicPr>
          <p:cNvPr id="7" name="Picture 4"/>
          <p:cNvPicPr>
            <a:picLocks noChangeAspect="1" noChangeArrowheads="1"/>
          </p:cNvPicPr>
          <p:nvPr/>
        </p:nvPicPr>
        <p:blipFill>
          <a:blip r:embed="rId2" cstate="print"/>
          <a:srcRect/>
          <a:stretch>
            <a:fillRect/>
          </a:stretch>
        </p:blipFill>
        <p:spPr bwMode="auto">
          <a:xfrm>
            <a:off x="304800" y="1981200"/>
            <a:ext cx="3352800" cy="21267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657600" y="152400"/>
            <a:ext cx="5111750" cy="5853113"/>
          </a:xfrm>
        </p:spPr>
        <p:txBody>
          <a:bodyPr>
            <a:noAutofit/>
          </a:bodyPr>
          <a:lstStyle/>
          <a:p>
            <a:pPr>
              <a:buNone/>
            </a:pPr>
            <a:r>
              <a:rPr lang="en-US" sz="2000" dirty="0" smtClean="0"/>
              <a:t>By trying to incorporate so many different aspirations, provisions, and “isms” into one treaty, it became ineffective.  Without one unifying force, and with Wilson’s insistence on abandoning the balance of power, the treaty had no hope of success.  While Germany was united in their defeat, the Allies were scrambling around to recover themselves.  Interdependency was the focus only in name.</a:t>
            </a:r>
          </a:p>
          <a:p>
            <a:pPr>
              <a:buNone/>
            </a:pPr>
            <a:r>
              <a:rPr lang="en-US" sz="2000" dirty="0" smtClean="0"/>
              <a:t>Because of the cramming in and compromising of ideas, no country was truly pleased with the end result.  With no force or belief to ensure the enforcement of it, the treaty had enormous potential to be violated and ignored.  The balance of power agreed upon at the Congress of Vienna lasted as long as it did because all countries involved were driven by the same conservative force, and the absence of one doomed the Treaty of Versailles to be short-lived.</a:t>
            </a:r>
            <a:endParaRPr lang="en-US" sz="2000" dirty="0"/>
          </a:p>
        </p:txBody>
      </p:sp>
      <p:pic>
        <p:nvPicPr>
          <p:cNvPr id="5" name="Picture 2"/>
          <p:cNvPicPr>
            <a:picLocks noChangeAspect="1" noChangeArrowheads="1"/>
          </p:cNvPicPr>
          <p:nvPr/>
        </p:nvPicPr>
        <p:blipFill>
          <a:blip r:embed="rId2" cstate="print"/>
          <a:srcRect/>
          <a:stretch>
            <a:fillRect/>
          </a:stretch>
        </p:blipFill>
        <p:spPr bwMode="auto">
          <a:xfrm>
            <a:off x="152400" y="1676400"/>
            <a:ext cx="3437864" cy="2333625"/>
          </a:xfrm>
          <a:prstGeom prst="rect">
            <a:avLst/>
          </a:prstGeom>
          <a:noFill/>
          <a:ln w="9525">
            <a:noFill/>
            <a:miter lim="800000"/>
            <a:headEnd/>
            <a:tailEnd/>
          </a:ln>
        </p:spPr>
      </p:pic>
      <p:sp>
        <p:nvSpPr>
          <p:cNvPr id="6" name="TextBox 5"/>
          <p:cNvSpPr txBox="1"/>
          <p:nvPr/>
        </p:nvSpPr>
        <p:spPr>
          <a:xfrm>
            <a:off x="228600" y="4038600"/>
            <a:ext cx="3429000" cy="369332"/>
          </a:xfrm>
          <a:prstGeom prst="rect">
            <a:avLst/>
          </a:prstGeom>
          <a:noFill/>
        </p:spPr>
        <p:txBody>
          <a:bodyPr wrap="square" rtlCol="0">
            <a:spAutoFit/>
          </a:bodyPr>
          <a:lstStyle/>
          <a:p>
            <a:r>
              <a:rPr lang="en-US" dirty="0" smtClean="0"/>
              <a:t>The Congress of Vienna</a:t>
            </a:r>
            <a:endParaRPr lang="en-US" dirty="0"/>
          </a:p>
        </p:txBody>
      </p:sp>
      <p:sp>
        <p:nvSpPr>
          <p:cNvPr id="7" name="TextBox 6"/>
          <p:cNvSpPr txBox="1"/>
          <p:nvPr/>
        </p:nvSpPr>
        <p:spPr>
          <a:xfrm>
            <a:off x="0" y="4715875"/>
            <a:ext cx="3657600" cy="2142125"/>
          </a:xfrm>
          <a:prstGeom prst="rect">
            <a:avLst/>
          </a:prstGeom>
          <a:noFill/>
        </p:spPr>
        <p:txBody>
          <a:bodyPr wrap="square" rtlCol="0">
            <a:spAutoFit/>
          </a:bodyPr>
          <a:lstStyle/>
          <a:p>
            <a:pPr marL="342900" lvl="0" indent="-342900">
              <a:spcBef>
                <a:spcPct val="20000"/>
              </a:spcBef>
              <a:defRPr/>
            </a:pPr>
            <a:r>
              <a:rPr lang="en-US" sz="1200" i="1" dirty="0"/>
              <a:t>The Congress of Vienna</a:t>
            </a:r>
            <a:r>
              <a:rPr lang="en-US" sz="1200" dirty="0"/>
              <a:t>. </a:t>
            </a:r>
            <a:r>
              <a:rPr lang="en-US" sz="1200" i="1" dirty="0"/>
              <a:t>Vienna Life</a:t>
            </a:r>
            <a:r>
              <a:rPr lang="en-US" sz="1200" dirty="0"/>
              <a:t>. Vienna Life.com. Web. 15 Sept. 2010.</a:t>
            </a:r>
          </a:p>
          <a:p>
            <a:pPr marL="800100" lvl="1" indent="-342900">
              <a:spcBef>
                <a:spcPct val="20000"/>
              </a:spcBef>
            </a:pPr>
            <a:r>
              <a:rPr lang="en-US" sz="1200" dirty="0"/>
              <a:t>&lt;http://www.vienna-life.com/vienna/congress-of-vienna&gt;.</a:t>
            </a:r>
          </a:p>
          <a:p>
            <a:pPr marL="342900" lvl="0" indent="-342900">
              <a:spcBef>
                <a:spcPct val="20000"/>
              </a:spcBef>
              <a:defRPr/>
            </a:pPr>
            <a:r>
              <a:rPr lang="en-US" sz="1200" dirty="0"/>
              <a:t>Jackson, Edward N. </a:t>
            </a:r>
            <a:r>
              <a:rPr lang="en-US" sz="1200" i="1" dirty="0"/>
              <a:t>Paris Peace </a:t>
            </a:r>
            <a:r>
              <a:rPr lang="en-US" sz="1200" i="1" dirty="0" err="1" smtClean="0"/>
              <a:t>Conference</a:t>
            </a:r>
            <a:r>
              <a:rPr lang="en-US" sz="1200" dirty="0" err="1" smtClean="0"/>
              <a:t>.Photograph</a:t>
            </a:r>
            <a:r>
              <a:rPr lang="en-US" sz="1200" dirty="0" smtClean="0"/>
              <a:t>. </a:t>
            </a:r>
            <a:r>
              <a:rPr lang="en-US" sz="1200" i="1" dirty="0" smtClean="0"/>
              <a:t>Edward </a:t>
            </a:r>
            <a:r>
              <a:rPr lang="en-US" sz="1200" i="1" dirty="0"/>
              <a:t>N. Jackson: World War One</a:t>
            </a:r>
            <a:r>
              <a:rPr lang="en-US" sz="1200" dirty="0"/>
              <a:t>. </a:t>
            </a:r>
            <a:r>
              <a:rPr lang="en-US" sz="1200" dirty="0" smtClean="0"/>
              <a:t> </a:t>
            </a:r>
            <a:r>
              <a:rPr lang="en-US" sz="1200" dirty="0"/>
              <a:t>Web. </a:t>
            </a:r>
            <a:r>
              <a:rPr lang="en-US" sz="1200" dirty="0" smtClean="0"/>
              <a:t>15 Sept</a:t>
            </a:r>
            <a:r>
              <a:rPr lang="en-US" sz="1200" dirty="0"/>
              <a:t>. 2010.  &lt;http://www.edwardnjackson.com/France_Peace_Accord.html&gt;.</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0"/>
            <a:ext cx="5791200" cy="944562"/>
          </a:xfrm>
        </p:spPr>
        <p:txBody>
          <a:bodyPr>
            <a:normAutofit/>
          </a:bodyPr>
          <a:lstStyle/>
          <a:p>
            <a:r>
              <a:rPr lang="en-US" sz="3200" dirty="0" smtClean="0"/>
              <a:t>Balance of Power and Peace</a:t>
            </a:r>
            <a:endParaRPr lang="en-US" sz="3200" dirty="0"/>
          </a:p>
        </p:txBody>
      </p:sp>
      <p:sp>
        <p:nvSpPr>
          <p:cNvPr id="3" name="Content Placeholder 2"/>
          <p:cNvSpPr>
            <a:spLocks noGrp="1"/>
          </p:cNvSpPr>
          <p:nvPr>
            <p:ph idx="1"/>
          </p:nvPr>
        </p:nvSpPr>
        <p:spPr>
          <a:xfrm>
            <a:off x="228600" y="914400"/>
            <a:ext cx="5181600" cy="5059363"/>
          </a:xfrm>
        </p:spPr>
        <p:txBody>
          <a:bodyPr>
            <a:normAutofit fontScale="85000" lnSpcReduction="20000"/>
          </a:bodyPr>
          <a:lstStyle/>
          <a:p>
            <a:r>
              <a:rPr lang="en-US" sz="2000" dirty="0" smtClean="0"/>
              <a:t>With no overarching power to guide the victors, the Treaty ended up as a compromise between beliefs. </a:t>
            </a:r>
          </a:p>
          <a:p>
            <a:r>
              <a:rPr lang="en-US" sz="2000" dirty="0" smtClean="0"/>
              <a:t>George and Clemenceau looked to Wilson for guidance as the United States maintained the most power at this point, but at the same time, the two European powers were not ready to completely accept Wilson’s radical ideas. </a:t>
            </a:r>
          </a:p>
          <a:p>
            <a:r>
              <a:rPr lang="en-US" sz="2000" dirty="0" smtClean="0"/>
              <a:t>Wilson focused on the idea of self-determination and democracy, hoping to avoid the harsh treatment of Germany, while Clemenceau and George looked for a way to obtain reparations and a harsher punishment. </a:t>
            </a:r>
          </a:p>
          <a:p>
            <a:r>
              <a:rPr lang="en-US" sz="2000" dirty="0" smtClean="0"/>
              <a:t>However all three countries agreed to the abandonment of the Balance of Power. This declaration, led by the United States , was made because of the lack of self-determination in the strategy, and also due to the possible rise of Germany. To Wilson, peace was self-determination as it allowed society to harmonize; to Clemenceau and George, a returning to a Balance of Power meant a return to the alliance system, and the possibility of Germany gaining an ally and therefore more power. </a:t>
            </a:r>
          </a:p>
          <a:p>
            <a:endParaRPr lang="en-US" sz="2000" dirty="0"/>
          </a:p>
        </p:txBody>
      </p:sp>
      <p:pic>
        <p:nvPicPr>
          <p:cNvPr id="2052" name="Picture 4" descr="http://www.cartoonstock.com/lowres/csl4266l.jpg"/>
          <p:cNvPicPr>
            <a:picLocks noChangeAspect="1" noChangeArrowheads="1"/>
          </p:cNvPicPr>
          <p:nvPr/>
        </p:nvPicPr>
        <p:blipFill>
          <a:blip r:embed="rId2" cstate="print"/>
          <a:srcRect/>
          <a:stretch>
            <a:fillRect/>
          </a:stretch>
        </p:blipFill>
        <p:spPr bwMode="auto">
          <a:xfrm>
            <a:off x="5715000" y="1676400"/>
            <a:ext cx="3028950" cy="3810000"/>
          </a:xfrm>
          <a:prstGeom prst="rect">
            <a:avLst/>
          </a:prstGeom>
          <a:noFill/>
        </p:spPr>
      </p:pic>
      <p:sp>
        <p:nvSpPr>
          <p:cNvPr id="6" name="TextBox 5"/>
          <p:cNvSpPr txBox="1"/>
          <p:nvPr/>
        </p:nvSpPr>
        <p:spPr>
          <a:xfrm>
            <a:off x="5867400" y="5486400"/>
            <a:ext cx="2743200" cy="276999"/>
          </a:xfrm>
          <a:prstGeom prst="rect">
            <a:avLst/>
          </a:prstGeom>
          <a:noFill/>
        </p:spPr>
        <p:txBody>
          <a:bodyPr wrap="square" rtlCol="0">
            <a:spAutoFit/>
          </a:bodyPr>
          <a:lstStyle/>
          <a:p>
            <a:r>
              <a:rPr lang="en-US" sz="1200" dirty="0" smtClean="0"/>
              <a:t>The Balance of Power</a:t>
            </a:r>
            <a:endParaRPr lang="en-US" sz="1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90800" y="304800"/>
            <a:ext cx="6172200" cy="4267200"/>
          </a:xfrm>
        </p:spPr>
        <p:txBody>
          <a:bodyPr>
            <a:normAutofit fontScale="62500" lnSpcReduction="20000"/>
          </a:bodyPr>
          <a:lstStyle/>
          <a:p>
            <a:r>
              <a:rPr lang="en-US" sz="2600" dirty="0" smtClean="0"/>
              <a:t>The victors wanted the public to be happy in peace, with no need for social uprisings, but unfortunately due to the lack of a strong, shared, ideological base, this could not be accomplished.</a:t>
            </a:r>
          </a:p>
          <a:p>
            <a:r>
              <a:rPr lang="en-US" sz="2600" dirty="0" smtClean="0"/>
              <a:t>Compromising between the varying ideas proved difficult as there was no way to completely subjugate Germany or give Germany enough freedom.</a:t>
            </a:r>
          </a:p>
          <a:p>
            <a:r>
              <a:rPr lang="en-US" sz="2600" dirty="0" smtClean="0"/>
              <a:t>The Treaty essentially did not work because it was a “</a:t>
            </a:r>
            <a:r>
              <a:rPr lang="en-US" sz="2600" dirty="0"/>
              <a:t>fragile compromise between American utopianism and European </a:t>
            </a:r>
            <a:r>
              <a:rPr lang="en-US" sz="2600" dirty="0" smtClean="0"/>
              <a:t>paranoia—too conditional </a:t>
            </a:r>
            <a:r>
              <a:rPr lang="en-US" sz="2600" dirty="0"/>
              <a:t>to fulfill the dreams of the former, too tentative to alleviate the fears of the latter</a:t>
            </a:r>
            <a:r>
              <a:rPr lang="en-US" sz="2600" dirty="0" smtClean="0"/>
              <a:t>.“</a:t>
            </a:r>
          </a:p>
          <a:p>
            <a:r>
              <a:rPr lang="en-US" sz="2600" dirty="0" smtClean="0"/>
              <a:t>Because an equilibrium between a concrete balance of power and an abstract concept of peace was attempted to be achieved, the Treaty was unstable and therefore did not have the power to solve post-war problems. </a:t>
            </a:r>
          </a:p>
          <a:p>
            <a:r>
              <a:rPr lang="en-US" sz="2600" dirty="0" smtClean="0"/>
              <a:t>This weak compromise eventually led to the condemning of “the exhausted democracies to constant vigilance and to the need for permanent enforcement against an irreconcilable and revisionist Germany.”</a:t>
            </a:r>
            <a:endParaRPr lang="en-US" sz="2600" dirty="0"/>
          </a:p>
          <a:p>
            <a:endParaRPr lang="en-US" sz="2000" dirty="0" smtClean="0"/>
          </a:p>
          <a:p>
            <a:endParaRPr lang="en-US" sz="2000" dirty="0"/>
          </a:p>
        </p:txBody>
      </p:sp>
      <p:pic>
        <p:nvPicPr>
          <p:cNvPr id="1026" name="Picture 2" descr="http://ecommunity.uml.edu/eth_ent/addr/Mid_138/BackDeerFulll.gif"/>
          <p:cNvPicPr>
            <a:picLocks noChangeAspect="1" noChangeArrowheads="1"/>
          </p:cNvPicPr>
          <p:nvPr/>
        </p:nvPicPr>
        <p:blipFill>
          <a:blip r:embed="rId2" cstate="print"/>
          <a:srcRect/>
          <a:stretch>
            <a:fillRect/>
          </a:stretch>
        </p:blipFill>
        <p:spPr bwMode="auto">
          <a:xfrm>
            <a:off x="381000" y="4191000"/>
            <a:ext cx="3276600" cy="2415947"/>
          </a:xfrm>
          <a:prstGeom prst="rect">
            <a:avLst/>
          </a:prstGeom>
          <a:noFill/>
        </p:spPr>
      </p:pic>
      <p:sp>
        <p:nvSpPr>
          <p:cNvPr id="5" name="TextBox 4"/>
          <p:cNvSpPr txBox="1"/>
          <p:nvPr/>
        </p:nvSpPr>
        <p:spPr>
          <a:xfrm>
            <a:off x="4267200" y="5562600"/>
            <a:ext cx="4671472" cy="1107996"/>
          </a:xfrm>
          <a:prstGeom prst="rect">
            <a:avLst/>
          </a:prstGeom>
          <a:noFill/>
        </p:spPr>
        <p:txBody>
          <a:bodyPr wrap="none" rtlCol="0">
            <a:spAutoFit/>
          </a:bodyPr>
          <a:lstStyle/>
          <a:p>
            <a:r>
              <a:rPr lang="en-US" sz="1100" dirty="0" smtClean="0"/>
              <a:t>Online Image. Ethnicity and Enterprise. 15 Sept 2010.</a:t>
            </a:r>
          </a:p>
          <a:p>
            <a:r>
              <a:rPr lang="en-US" sz="1100" dirty="0" smtClean="0"/>
              <a:t> &lt; </a:t>
            </a:r>
            <a:r>
              <a:rPr lang="en-US" sz="1100" dirty="0" smtClean="0">
                <a:hlinkClick r:id="rId3"/>
              </a:rPr>
              <a:t>http://ecommunity.uml.edu/eth_ent/addr/Mid_138/Newspapers.htm</a:t>
            </a:r>
            <a:r>
              <a:rPr lang="en-US" sz="1100" dirty="0" smtClean="0"/>
              <a:t> &gt;.</a:t>
            </a:r>
          </a:p>
          <a:p>
            <a:endParaRPr lang="en-US" sz="1100" dirty="0"/>
          </a:p>
          <a:p>
            <a:r>
              <a:rPr lang="en-US" sz="1100" dirty="0" smtClean="0"/>
              <a:t>Online Image. Balance of Power Cartoons. 15 Sept 2010. </a:t>
            </a:r>
          </a:p>
          <a:p>
            <a:r>
              <a:rPr lang="en-US" sz="1100" dirty="0" smtClean="0"/>
              <a:t>&lt;</a:t>
            </a:r>
            <a:r>
              <a:rPr lang="en-US" sz="1100" dirty="0" smtClean="0">
                <a:hlinkClick r:id="rId4"/>
              </a:rPr>
              <a:t> http://www.cartoonstock.com/vintage/directory/b/balance_of_power.asp</a:t>
            </a:r>
            <a:r>
              <a:rPr lang="en-US" sz="1100" dirty="0" smtClean="0"/>
              <a:t> &gt;</a:t>
            </a:r>
          </a:p>
          <a:p>
            <a:endParaRPr lang="en-US" sz="11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Absence of Germany and Russia</a:t>
            </a:r>
            <a:endParaRPr lang="en-US" dirty="0"/>
          </a:p>
        </p:txBody>
      </p:sp>
      <p:pic>
        <p:nvPicPr>
          <p:cNvPr id="5" name="Picture 2"/>
          <p:cNvPicPr>
            <a:picLocks noChangeAspect="1" noChangeArrowheads="1"/>
          </p:cNvPicPr>
          <p:nvPr/>
        </p:nvPicPr>
        <p:blipFill>
          <a:blip r:embed="rId3" cstate="print"/>
          <a:srcRect/>
          <a:stretch>
            <a:fillRect/>
          </a:stretch>
        </p:blipFill>
        <p:spPr bwMode="auto">
          <a:xfrm>
            <a:off x="685800" y="1752600"/>
            <a:ext cx="3280348" cy="1981200"/>
          </a:xfrm>
          <a:prstGeom prst="rect">
            <a:avLst/>
          </a:prstGeom>
          <a:noFill/>
          <a:ln w="9525">
            <a:noFill/>
            <a:miter lim="800000"/>
            <a:headEnd/>
            <a:tailEnd/>
          </a:ln>
        </p:spPr>
      </p:pic>
      <p:pic>
        <p:nvPicPr>
          <p:cNvPr id="6" name="Picture 8"/>
          <p:cNvPicPr>
            <a:picLocks noChangeAspect="1" noChangeArrowheads="1"/>
          </p:cNvPicPr>
          <p:nvPr/>
        </p:nvPicPr>
        <p:blipFill>
          <a:blip r:embed="rId4" cstate="print"/>
          <a:srcRect/>
          <a:stretch>
            <a:fillRect/>
          </a:stretch>
        </p:blipFill>
        <p:spPr bwMode="auto">
          <a:xfrm>
            <a:off x="4953000" y="4038600"/>
            <a:ext cx="3200400" cy="2133600"/>
          </a:xfrm>
          <a:prstGeom prst="rect">
            <a:avLst/>
          </a:prstGeom>
          <a:noFill/>
          <a:ln w="9525">
            <a:noFill/>
            <a:miter lim="800000"/>
            <a:headEnd/>
            <a:tailEnd/>
          </a:ln>
        </p:spPr>
      </p:pic>
      <p:sp>
        <p:nvSpPr>
          <p:cNvPr id="7" name="TextBox 6"/>
          <p:cNvSpPr txBox="1"/>
          <p:nvPr/>
        </p:nvSpPr>
        <p:spPr>
          <a:xfrm>
            <a:off x="0" y="6257836"/>
            <a:ext cx="4786888" cy="600164"/>
          </a:xfrm>
          <a:prstGeom prst="rect">
            <a:avLst/>
          </a:prstGeom>
          <a:noFill/>
        </p:spPr>
        <p:txBody>
          <a:bodyPr wrap="none" rtlCol="0">
            <a:spAutoFit/>
          </a:bodyPr>
          <a:lstStyle/>
          <a:p>
            <a:r>
              <a:rPr lang="en-US" sz="1100" dirty="0" smtClean="0"/>
              <a:t>Artist Unknown. </a:t>
            </a:r>
            <a:r>
              <a:rPr lang="en-US" sz="1100" i="1" dirty="0" smtClean="0"/>
              <a:t>German Flag</a:t>
            </a:r>
            <a:r>
              <a:rPr lang="en-US" sz="1100" dirty="0" smtClean="0"/>
              <a:t>. 2010. Campion School. Web. 15 September 2010.</a:t>
            </a:r>
          </a:p>
          <a:p>
            <a:r>
              <a:rPr lang="en-US" sz="1100" dirty="0" smtClean="0"/>
              <a:t>Artist Unknown. </a:t>
            </a:r>
            <a:r>
              <a:rPr lang="en-US" sz="1100" i="1" dirty="0" smtClean="0"/>
              <a:t>Russian Flag. </a:t>
            </a:r>
            <a:r>
              <a:rPr lang="en-US" sz="1100" dirty="0" smtClean="0"/>
              <a:t>2010. Russia adoption. Web. 15 September 2010.</a:t>
            </a:r>
          </a:p>
          <a:p>
            <a:endParaRPr lang="en-US" sz="11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rmAutofit lnSpcReduction="10000"/>
          </a:bodyPr>
          <a:lstStyle/>
          <a:p>
            <a:r>
              <a:rPr lang="en-US" sz="2400" dirty="0" smtClean="0"/>
              <a:t>- Germany and Russia were very important to the treaty of Versailles because at that time they were the two countries with the most people.</a:t>
            </a:r>
          </a:p>
          <a:p>
            <a:pPr>
              <a:buFontTx/>
              <a:buChar char="-"/>
            </a:pPr>
            <a:r>
              <a:rPr lang="en-US" sz="2400" dirty="0" smtClean="0"/>
              <a:t>Germany and Russia needed to be there because they could help resolve the issues that the nations had. </a:t>
            </a:r>
          </a:p>
          <a:p>
            <a:pPr>
              <a:buFontTx/>
              <a:buChar char="-"/>
            </a:pPr>
            <a:r>
              <a:rPr lang="en-US" sz="2400" dirty="0" smtClean="0"/>
              <a:t> It was unfair that Germany and Russia were not there because they could not accept or reject the reparations put on them.</a:t>
            </a:r>
          </a:p>
          <a:p>
            <a:pPr lvl="1">
              <a:buFontTx/>
              <a:buChar char="-"/>
            </a:pPr>
            <a:r>
              <a:rPr lang="en-US" sz="2400" dirty="0" smtClean="0"/>
              <a:t>Germany had to agree to the reparations and they could not appeal.</a:t>
            </a:r>
          </a:p>
          <a:p>
            <a:pPr>
              <a:buFontTx/>
              <a:buChar char="-"/>
            </a:pPr>
            <a:r>
              <a:rPr lang="en-US" sz="2400" dirty="0" smtClean="0"/>
              <a:t> Germany could not defend themselves.</a:t>
            </a:r>
          </a:p>
          <a:p>
            <a:pPr lvl="1">
              <a:buFontTx/>
              <a:buChar char="-"/>
            </a:pPr>
            <a:r>
              <a:rPr lang="en-US" sz="2400" dirty="0" smtClean="0"/>
              <a:t>Everything that the Allies said about them, they had to go with it.</a:t>
            </a:r>
          </a:p>
          <a:p>
            <a:pPr>
              <a:buFontTx/>
              <a:buChar char="-"/>
            </a:pPr>
            <a:r>
              <a:rPr lang="en-US" sz="2400" dirty="0" smtClean="0"/>
              <a:t>Russia even though it was an ally and the allies had one, Russia could not go to the Treaty of Versailles because they had surrendered to Germany.</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pPr>
              <a:buFontTx/>
              <a:buChar char="-"/>
            </a:pPr>
            <a:r>
              <a:rPr lang="en-US" sz="2400" dirty="0" smtClean="0"/>
              <a:t>Russia had to deal with what was thrown at them and they could not appeal. </a:t>
            </a:r>
          </a:p>
          <a:p>
            <a:pPr>
              <a:buFontTx/>
              <a:buChar char="-"/>
            </a:pPr>
            <a:r>
              <a:rPr lang="en-US" sz="2400" dirty="0" smtClean="0"/>
              <a:t>Russia and Germany held the majority of the population of Europe </a:t>
            </a:r>
          </a:p>
          <a:p>
            <a:r>
              <a:rPr lang="en-US" sz="2400" dirty="0" smtClean="0"/>
              <a:t>through self-determination, Germany wanted to unify again.</a:t>
            </a:r>
          </a:p>
          <a:p>
            <a:pPr>
              <a:buFontTx/>
              <a:buChar char="-"/>
            </a:pPr>
            <a:r>
              <a:rPr lang="en-US" sz="2400" dirty="0" smtClean="0"/>
              <a:t>Germany would not accept the reparations.</a:t>
            </a:r>
          </a:p>
          <a:p>
            <a:pPr>
              <a:buFontTx/>
              <a:buChar char="-"/>
            </a:pPr>
            <a:r>
              <a:rPr lang="en-US" sz="2400" dirty="0" smtClean="0"/>
              <a:t>Germany thought that there would be the 14 points but there wasn’t.</a:t>
            </a:r>
          </a:p>
          <a:p>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Grp="1" noChangeAspect="1" noChangeArrowheads="1"/>
          </p:cNvPicPr>
          <p:nvPr>
            <p:ph idx="1"/>
          </p:nvPr>
        </p:nvPicPr>
        <p:blipFill>
          <a:blip r:embed="rId2" cstate="print"/>
          <a:srcRect/>
          <a:stretch>
            <a:fillRect/>
          </a:stretch>
        </p:blipFill>
        <p:spPr bwMode="auto">
          <a:xfrm>
            <a:off x="0" y="0"/>
            <a:ext cx="9144000" cy="6038337"/>
          </a:xfrm>
          <a:prstGeom prst="rect">
            <a:avLst/>
          </a:prstGeom>
          <a:noFill/>
          <a:ln w="9525">
            <a:noFill/>
            <a:miter lim="800000"/>
            <a:headEnd/>
            <a:tailEnd/>
          </a:ln>
        </p:spPr>
      </p:pic>
      <p:sp>
        <p:nvSpPr>
          <p:cNvPr id="6" name="TextBox 5"/>
          <p:cNvSpPr txBox="1"/>
          <p:nvPr/>
        </p:nvSpPr>
        <p:spPr>
          <a:xfrm>
            <a:off x="609600" y="6248400"/>
            <a:ext cx="6912470" cy="400110"/>
          </a:xfrm>
          <a:prstGeom prst="rect">
            <a:avLst/>
          </a:prstGeom>
          <a:noFill/>
        </p:spPr>
        <p:txBody>
          <a:bodyPr wrap="none" rtlCol="0">
            <a:spAutoFit/>
          </a:bodyPr>
          <a:lstStyle/>
          <a:p>
            <a:r>
              <a:rPr lang="en-US" sz="1000" dirty="0"/>
              <a:t>Online image. Dictionaries and Encyclopedias on 'Academic.' September 15, 2010</a:t>
            </a:r>
            <a:r>
              <a:rPr lang="en-US" sz="1000" dirty="0" smtClean="0"/>
              <a:t>.&lt; </a:t>
            </a:r>
            <a:r>
              <a:rPr lang="en-US" sz="1000" dirty="0"/>
              <a:t>http://</a:t>
            </a:r>
            <a:r>
              <a:rPr lang="en-US" sz="1000" dirty="0" smtClean="0"/>
              <a:t>en.academic.ru/dic.nsf/enwiki/18404&gt;</a:t>
            </a:r>
            <a:endParaRPr lang="en-US" sz="1000" dirty="0"/>
          </a:p>
          <a:p>
            <a:r>
              <a:rPr lang="en-US" sz="1000" dirty="0"/>
              <a:t>Online image. Vienna Life. September 15, 2010. </a:t>
            </a:r>
            <a:r>
              <a:rPr lang="en-US" sz="1000" dirty="0" smtClean="0"/>
              <a:t>&lt;http</a:t>
            </a:r>
            <a:r>
              <a:rPr lang="en-US" sz="1000" dirty="0"/>
              <a:t>://</a:t>
            </a:r>
            <a:r>
              <a:rPr lang="en-US" sz="1000" dirty="0" smtClean="0"/>
              <a:t>www.vienna-life.com/vienna/congress-of-vienna&gt;</a:t>
            </a:r>
            <a:endParaRPr lang="en-US" sz="1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TotalTime>
  <Words>1026</Words>
  <Application>Microsoft Office PowerPoint</Application>
  <PresentationFormat>On-screen Show (4:3)</PresentationFormat>
  <Paragraphs>45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Kissinger: The Treaty of Versailles</vt:lpstr>
      <vt:lpstr>Slide 2</vt:lpstr>
      <vt:lpstr>Slide 3</vt:lpstr>
      <vt:lpstr>Balance of Power and Peace</vt:lpstr>
      <vt:lpstr>Slide 5</vt:lpstr>
      <vt:lpstr>The Absence of Germany and Russia</vt:lpstr>
      <vt:lpstr>Slide 7</vt:lpstr>
      <vt:lpstr>Slide 8</vt:lpstr>
      <vt:lpstr>Slide 9</vt:lpstr>
    </vt:vector>
  </TitlesOfParts>
  <Company>MICDS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ghariprasad</dc:creator>
  <cp:lastModifiedBy>hlandman</cp:lastModifiedBy>
  <cp:revision>23</cp:revision>
  <dcterms:created xsi:type="dcterms:W3CDTF">2010-09-16T00:57:24Z</dcterms:created>
  <dcterms:modified xsi:type="dcterms:W3CDTF">2010-09-16T03:20:51Z</dcterms:modified>
</cp:coreProperties>
</file>